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88" r:id="rId5"/>
    <p:sldId id="289" r:id="rId6"/>
    <p:sldId id="290" r:id="rId7"/>
    <p:sldId id="294" r:id="rId8"/>
    <p:sldId id="295" r:id="rId9"/>
    <p:sldId id="264" r:id="rId10"/>
    <p:sldId id="293" r:id="rId11"/>
    <p:sldId id="269" r:id="rId12"/>
    <p:sldId id="297" r:id="rId13"/>
    <p:sldId id="296" r:id="rId14"/>
    <p:sldId id="299" r:id="rId15"/>
    <p:sldId id="274" r:id="rId16"/>
    <p:sldId id="300" r:id="rId17"/>
    <p:sldId id="301" r:id="rId18"/>
    <p:sldId id="303" r:id="rId19"/>
    <p:sldId id="28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423F"/>
    <a:srgbClr val="D5D5D5"/>
    <a:srgbClr val="CAD5AB"/>
    <a:srgbClr val="E3E7D8"/>
    <a:srgbClr val="924900"/>
    <a:srgbClr val="004200"/>
    <a:srgbClr val="2A65AC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01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8140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67716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0428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55245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62511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7597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3.xml"/><Relationship Id="rId18" Type="http://schemas.openxmlformats.org/officeDocument/2006/relationships/slide" Target="slide17.xml"/><Relationship Id="rId3" Type="http://schemas.openxmlformats.org/officeDocument/2006/relationships/image" Target="../media/image5.jpeg"/><Relationship Id="rId21" Type="http://schemas.openxmlformats.org/officeDocument/2006/relationships/slide" Target="slide19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10" Type="http://schemas.openxmlformats.org/officeDocument/2006/relationships/slide" Target="slide7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slide" Target="slide2.xml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" Target="slide2.xm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" Target="slide2.xml"/><Relationship Id="rId7" Type="http://schemas.openxmlformats.org/officeDocument/2006/relationships/image" Target="../media/image3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" Target="slide2.xml"/><Relationship Id="rId7" Type="http://schemas.microsoft.com/office/2007/relationships/hdphoto" Target="../media/hdphoto3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9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Рисунок19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627784" y="5476111"/>
            <a:ext cx="3847185" cy="5129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3807" y="2395976"/>
            <a:ext cx="3847185" cy="2865036"/>
          </a:xfrm>
          <a:prstGeom prst="rect">
            <a:avLst/>
          </a:prstGeom>
          <a:solidFill>
            <a:srgbClr val="E3E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343802" y="2867554"/>
            <a:ext cx="274036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4"/>
                </a:solidFill>
              </a:rPr>
              <a:t>Знатоки </a:t>
            </a:r>
          </a:p>
          <a:p>
            <a:pPr algn="ctr"/>
            <a:r>
              <a:rPr lang="ru-RU" sz="4800" b="1" dirty="0" smtClean="0">
                <a:ln/>
                <a:solidFill>
                  <a:schemeClr val="accent4"/>
                </a:solidFill>
              </a:rPr>
              <a:t>искусства</a:t>
            </a:r>
            <a:endParaRPr lang="ru-RU" sz="4800" b="1" dirty="0">
              <a:ln/>
              <a:solidFill>
                <a:schemeClr val="accent4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97828" y="269606"/>
            <a:ext cx="27863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4"/>
                </a:solidFill>
              </a:rPr>
              <a:t>Своя игра</a:t>
            </a:r>
            <a:endParaRPr lang="ru-RU" sz="4800" b="1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7" b="99833" l="2625" r="100000">
                        <a14:foregroundMark x1="51375" y1="18167" x2="51375" y2="18167"/>
                        <a14:foregroundMark x1="81750" y1="68833" x2="81750" y2="68833"/>
                        <a14:foregroundMark x1="83875" y1="71000" x2="81000" y2="71000"/>
                        <a14:foregroundMark x1="97125" y1="84167" x2="96375" y2="88500"/>
                        <a14:foregroundMark x1="97125" y1="85500" x2="97125" y2="85500"/>
                        <a14:foregroundMark x1="97125" y1="83833" x2="97125" y2="83833"/>
                        <a14:foregroundMark x1="96625" y1="82833" x2="96125" y2="82833"/>
                        <a14:foregroundMark x1="95375" y1="82833" x2="95375" y2="82833"/>
                        <a14:foregroundMark x1="86625" y1="30333" x2="86625" y2="30333"/>
                        <a14:foregroundMark x1="51125" y1="99167" x2="51125" y2="99833"/>
                        <a14:foregroundMark x1="9000" y1="43833" x2="9000" y2="43833"/>
                        <a14:foregroundMark x1="15000" y1="29833" x2="15000" y2="29833"/>
                        <a14:foregroundMark x1="25500" y1="20167" x2="25500" y2="20167"/>
                        <a14:foregroundMark x1="7500" y1="60167" x2="7500" y2="60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97" y="1315702"/>
            <a:ext cx="5656357" cy="416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97969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300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58947" y="1700733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46002" y="1700733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25" name="AutoShape 5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997969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3126" name="AutoShape 5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93300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27" name="AutoShape 5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869632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28" name="AutoShape 5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46003" y="253886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30" name="AutoShape 5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997969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3131" name="AutoShape 5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93300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32" name="AutoShape 6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869632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33" name="AutoShape 6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846003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35" name="AutoShape 6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3997969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3136" name="AutoShape 6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933007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37" name="AutoShape 6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869632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3138" name="AutoShape 6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8776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77230" y="1700733"/>
            <a:ext cx="302356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 smtClean="0">
                <a:latin typeface="Georgia" pitchFamily="18" charset="0"/>
              </a:rPr>
              <a:t>Музыкальный</a:t>
            </a:r>
            <a:br>
              <a:rPr lang="ru-RU" sz="1600" b="1" cap="all" dirty="0" smtClean="0">
                <a:latin typeface="Georgia" pitchFamily="18" charset="0"/>
              </a:rPr>
            </a:br>
            <a:r>
              <a:rPr lang="ru-RU" sz="1200" dirty="0" smtClean="0"/>
              <a:t> </a:t>
            </a:r>
            <a:r>
              <a:rPr lang="ru-RU" sz="1600" b="1" cap="all" dirty="0">
                <a:latin typeface="Georgia" pitchFamily="18" charset="0"/>
              </a:rPr>
              <a:t>калейдоскоп</a:t>
            </a: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8312" y="4330006"/>
            <a:ext cx="3032486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>
                <a:latin typeface="Georgia" pitchFamily="18" charset="0"/>
              </a:rPr>
              <a:t>Гениальный</a:t>
            </a:r>
            <a:r>
              <a:rPr lang="ru-RU" dirty="0"/>
              <a:t> </a:t>
            </a:r>
            <a:r>
              <a:rPr lang="ru-RU" sz="1600" b="1" cap="all" dirty="0">
                <a:latin typeface="Georgia" pitchFamily="18" charset="0"/>
              </a:rPr>
              <a:t>сыщик</a:t>
            </a: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94533" y="2527845"/>
            <a:ext cx="302356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rgbClr val="FAFBF7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>
                <a:latin typeface="Georgia" pitchFamily="18" charset="0"/>
              </a:rPr>
              <a:t>Литературный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b="1" cap="all" dirty="0" smtClean="0">
                <a:latin typeface="Georgia" pitchFamily="18" charset="0"/>
              </a:rPr>
              <a:t>марафон</a:t>
            </a:r>
            <a:endParaRPr lang="ru-RU" sz="1600" b="1" cap="all" dirty="0">
              <a:latin typeface="Georgia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68312" y="3428926"/>
            <a:ext cx="302356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>
                <a:latin typeface="Georgia" pitchFamily="18" charset="0"/>
              </a:rPr>
              <a:t>Театральные</a:t>
            </a:r>
            <a:r>
              <a:rPr lang="ru-RU" dirty="0"/>
              <a:t> </a:t>
            </a:r>
            <a:r>
              <a:rPr lang="ru-RU" sz="1600" b="1" cap="all" dirty="0">
                <a:latin typeface="Georgia" pitchFamily="18" charset="0"/>
              </a:rPr>
              <a:t>ребусы</a:t>
            </a:r>
          </a:p>
        </p:txBody>
      </p:sp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0" cstate="screen"/>
          <a:srcRect/>
          <a:stretch>
            <a:fillRect/>
          </a:stretch>
        </p:blipFill>
        <p:spPr>
          <a:xfrm>
            <a:off x="7308304" y="6237312"/>
            <a:ext cx="1152128" cy="300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19503" y="276181"/>
            <a:ext cx="502701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Знатоки искусства</a:t>
            </a:r>
            <a:endParaRPr lang="ru-RU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ятиугольник 2">
            <a:hlinkClick r:id="rId21" action="ppaction://hlinksldjump"/>
          </p:cNvPr>
          <p:cNvSpPr/>
          <p:nvPr/>
        </p:nvSpPr>
        <p:spPr>
          <a:xfrm>
            <a:off x="395536" y="6021288"/>
            <a:ext cx="1224136" cy="432048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Конец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5" grpId="0" animBg="1"/>
      <p:bldP spid="3126" grpId="0" animBg="1"/>
      <p:bldP spid="3127" grpId="0" animBg="1"/>
      <p:bldP spid="3128" grpId="0" animBg="1"/>
      <p:bldP spid="3130" grpId="0" animBg="1"/>
      <p:bldP spid="3131" grpId="0" animBg="1"/>
      <p:bldP spid="3132" grpId="0" animBg="1"/>
      <p:bldP spid="3133" grpId="0" animBg="1"/>
      <p:bldP spid="3135" grpId="0" animBg="1"/>
      <p:bldP spid="3136" grpId="0" animBg="1"/>
      <p:bldP spid="3137" grpId="0" animBg="1"/>
      <p:bldP spid="31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24702" y="5396220"/>
            <a:ext cx="7204523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/>
              <a:t>Ответ: Ми-</a:t>
            </a:r>
            <a:r>
              <a:rPr lang="en-US" sz="2400" i="1" dirty="0" err="1"/>
              <a:t>miraculum</a:t>
            </a:r>
            <a:r>
              <a:rPr lang="en-US" sz="2400" i="1" dirty="0"/>
              <a:t> (</a:t>
            </a:r>
            <a:r>
              <a:rPr lang="ru-RU" sz="2400" i="1" dirty="0"/>
              <a:t>чудо); соль – </a:t>
            </a:r>
            <a:r>
              <a:rPr lang="en-US" sz="2400" i="1" dirty="0"/>
              <a:t>Solis (</a:t>
            </a:r>
            <a:r>
              <a:rPr lang="ru-RU" sz="2400" i="1" dirty="0"/>
              <a:t>Солнце); Ля – </a:t>
            </a:r>
            <a:r>
              <a:rPr lang="en-US" sz="2400" i="1" dirty="0" err="1"/>
              <a:t>lactea</a:t>
            </a:r>
            <a:r>
              <a:rPr lang="en-US" sz="2400" i="1" dirty="0"/>
              <a:t> via (</a:t>
            </a:r>
            <a:r>
              <a:rPr lang="ru-RU" sz="2400" i="1" dirty="0"/>
              <a:t>Млечный путь); Си – </a:t>
            </a:r>
            <a:r>
              <a:rPr lang="en-US" sz="2400" i="1" dirty="0" err="1"/>
              <a:t>siderae</a:t>
            </a:r>
            <a:r>
              <a:rPr lang="en-US" sz="2400" i="1" dirty="0"/>
              <a:t> (</a:t>
            </a:r>
            <a:r>
              <a:rPr lang="ru-RU" sz="2400" i="1" dirty="0"/>
              <a:t>небеса)</a:t>
            </a:r>
            <a:endParaRPr lang="ru-RU" sz="3600" i="1" dirty="0" smtClean="0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77174" y="2371196"/>
            <a:ext cx="596703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/>
              <a:t>1)Ми		А)</a:t>
            </a:r>
            <a:r>
              <a:rPr lang="en-US" sz="2400" b="1" i="1" dirty="0"/>
              <a:t> Solis (</a:t>
            </a:r>
            <a:r>
              <a:rPr lang="ru-RU" sz="2400" b="1" i="1" dirty="0" smtClean="0"/>
              <a:t>Солнце)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2)Соль		Б)</a:t>
            </a:r>
            <a:r>
              <a:rPr lang="en-US" sz="2400" b="1" i="1" dirty="0"/>
              <a:t> </a:t>
            </a:r>
            <a:r>
              <a:rPr lang="en-US" sz="2400" b="1" i="1" dirty="0" err="1"/>
              <a:t>lactea</a:t>
            </a:r>
            <a:r>
              <a:rPr lang="en-US" sz="2400" b="1" i="1" dirty="0"/>
              <a:t> via (</a:t>
            </a:r>
            <a:r>
              <a:rPr lang="ru-RU" sz="2400" b="1" i="1" dirty="0"/>
              <a:t>Млечный путь</a:t>
            </a:r>
            <a:r>
              <a:rPr lang="ru-RU" sz="2400" b="1" i="1" dirty="0" smtClean="0"/>
              <a:t>)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3)Ля	</a:t>
            </a:r>
            <a:r>
              <a:rPr lang="ru-RU" sz="2400" b="1" i="1" dirty="0"/>
              <a:t> </a:t>
            </a:r>
            <a:r>
              <a:rPr lang="ru-RU" sz="2400" b="1" i="1" dirty="0" smtClean="0"/>
              <a:t>	В) </a:t>
            </a:r>
            <a:r>
              <a:rPr lang="en-US" sz="2400" b="1" i="1" dirty="0" err="1" smtClean="0"/>
              <a:t>miraculum</a:t>
            </a:r>
            <a:r>
              <a:rPr lang="en-US" sz="2400" b="1" i="1" dirty="0" smtClean="0"/>
              <a:t> </a:t>
            </a:r>
            <a:r>
              <a:rPr lang="en-US" sz="2400" b="1" i="1" dirty="0"/>
              <a:t>(</a:t>
            </a:r>
            <a:r>
              <a:rPr lang="ru-RU" sz="2400" b="1" i="1" dirty="0"/>
              <a:t>чудо); </a:t>
            </a:r>
            <a:endParaRPr lang="ru-RU" sz="2400" b="1" dirty="0" smtClean="0"/>
          </a:p>
          <a:p>
            <a:pPr>
              <a:lnSpc>
                <a:spcPct val="150000"/>
              </a:lnSpc>
            </a:pPr>
            <a:r>
              <a:rPr lang="ru-RU" sz="2400" b="1" dirty="0" smtClean="0"/>
              <a:t>4)Си		Г) </a:t>
            </a:r>
            <a:r>
              <a:rPr lang="en-US" sz="2400" b="1" i="1" dirty="0" err="1" smtClean="0"/>
              <a:t>siderae</a:t>
            </a:r>
            <a:r>
              <a:rPr lang="en-US" sz="2400" b="1" i="1" dirty="0" smtClean="0"/>
              <a:t> </a:t>
            </a:r>
            <a:r>
              <a:rPr lang="en-US" sz="2400" b="1" i="1" dirty="0"/>
              <a:t>(</a:t>
            </a:r>
            <a:r>
              <a:rPr lang="ru-RU" sz="2400" b="1" i="1" dirty="0"/>
              <a:t>небеса)</a:t>
            </a:r>
          </a:p>
          <a:p>
            <a:endParaRPr lang="ru-RU" b="1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910839" y="4580694"/>
            <a:ext cx="1307656" cy="2021201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3369" y="2497645"/>
            <a:ext cx="2736304" cy="233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2268" y="1551246"/>
            <a:ext cx="75899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Соотнесите название ноты и слово, которое эта нота обозначает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2000" dirty="0"/>
          </a:p>
        </p:txBody>
      </p:sp>
      <p:sp>
        <p:nvSpPr>
          <p:cNvPr id="4" name="5-конечная звезда 3"/>
          <p:cNvSpPr/>
          <p:nvPr/>
        </p:nvSpPr>
        <p:spPr>
          <a:xfrm>
            <a:off x="5066367" y="1964971"/>
            <a:ext cx="1152128" cy="95328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8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520579" y="4448506"/>
            <a:ext cx="5023588" cy="9048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/>
              <a:t>Ответ: Винни-Пух</a:t>
            </a:r>
            <a:endParaRPr lang="ru-RU" sz="2400" i="1" dirty="0"/>
          </a:p>
          <a:p>
            <a:pPr>
              <a:spcBef>
                <a:spcPct val="20000"/>
              </a:spcBef>
            </a:pPr>
            <a:r>
              <a:rPr lang="ru-RU" sz="2400" i="1" dirty="0"/>
              <a:t>(«Винни-Пух идёт в гости»)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49795" y="1478783"/>
            <a:ext cx="488120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Угадайте персонажа и название мультфильма по отрывку песни: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7337" y="1822752"/>
            <a:ext cx="2905196" cy="407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Винни-Пух и Пятачок - Винни-Пух идет в гости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5400" end="543793.3333"/>
                </p14:media>
              </p:ext>
            </p:extLst>
          </p:nvPr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3392" y="2424401"/>
            <a:ext cx="1016496" cy="1016496"/>
          </a:xfrm>
          <a:prstGeom prst="rect">
            <a:avLst/>
          </a:prstGeom>
          <a:noFill/>
        </p:spPr>
      </p:pic>
      <p:sp>
        <p:nvSpPr>
          <p:cNvPr id="11" name="5-конечная звезда 10"/>
          <p:cNvSpPr/>
          <p:nvPr/>
        </p:nvSpPr>
        <p:spPr>
          <a:xfrm>
            <a:off x="3995936" y="2424401"/>
            <a:ext cx="1152128" cy="95328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1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21212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2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8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85822" y="4748856"/>
            <a:ext cx="5018609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/>
              <a:t>Ответ: водоросли, переход, сигнал, фамилия, шляпка, мираж, земля, рассольник, синица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1510327"/>
            <a:ext cx="3757023" cy="375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49795" y="1478783"/>
            <a:ext cx="488120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В слова с пропущенными буквами вставьте название ноты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2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993550" y="2281302"/>
            <a:ext cx="3722465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Во…доросли,	 ш…</a:t>
            </a:r>
            <a:r>
              <a:rPr lang="ru-RU" b="1" dirty="0" err="1" smtClean="0"/>
              <a:t>пка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 </a:t>
            </a:r>
            <a:r>
              <a:rPr lang="ru-RU" b="1" dirty="0" err="1"/>
              <a:t>пе</a:t>
            </a:r>
            <a:r>
              <a:rPr lang="ru-RU" b="1" dirty="0"/>
              <a:t>…ход</a:t>
            </a:r>
            <a:r>
              <a:rPr lang="ru-RU" b="1" dirty="0" smtClean="0"/>
              <a:t>,		 </a:t>
            </a:r>
            <a:r>
              <a:rPr lang="ru-RU" b="1" dirty="0"/>
              <a:t>…раж,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…гнал, 		</a:t>
            </a:r>
            <a:r>
              <a:rPr lang="ru-RU" b="1" dirty="0" err="1" smtClean="0"/>
              <a:t>зем</a:t>
            </a:r>
            <a:r>
              <a:rPr lang="ru-RU" b="1" dirty="0"/>
              <a:t>…,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 </a:t>
            </a:r>
            <a:r>
              <a:rPr lang="ru-RU" b="1" dirty="0"/>
              <a:t>…</a:t>
            </a:r>
            <a:r>
              <a:rPr lang="ru-RU" b="1" dirty="0" err="1"/>
              <a:t>милия</a:t>
            </a:r>
            <a:r>
              <a:rPr lang="ru-RU" b="1" dirty="0" smtClean="0"/>
              <a:t>,</a:t>
            </a:r>
            <a:r>
              <a:rPr lang="ru-RU" b="1" dirty="0"/>
              <a:t> </a:t>
            </a:r>
            <a:r>
              <a:rPr lang="ru-RU" b="1" dirty="0" smtClean="0"/>
              <a:t>	рас…ник,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 </a:t>
            </a:r>
            <a:r>
              <a:rPr lang="ru-RU" b="1" dirty="0"/>
              <a:t>…</a:t>
            </a:r>
            <a:r>
              <a:rPr lang="ru-RU" b="1" dirty="0" err="1"/>
              <a:t>ница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sz="2800" b="1" dirty="0" smtClean="0">
              <a:latin typeface="Georgia" pitchFamily="18" charset="0"/>
            </a:endParaRPr>
          </a:p>
        </p:txBody>
      </p:sp>
      <p:sp>
        <p:nvSpPr>
          <p:cNvPr id="14" name="5-конечная звезда 13"/>
          <p:cNvSpPr/>
          <p:nvPr/>
        </p:nvSpPr>
        <p:spPr>
          <a:xfrm>
            <a:off x="3871422" y="1905168"/>
            <a:ext cx="1152128" cy="95328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59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936104" y="5456157"/>
            <a:ext cx="6876256" cy="9862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ru-RU" sz="2400" i="1" dirty="0">
              <a:latin typeface="Georgia" panose="02040502050405020303" pitchFamily="18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936104" y="5508066"/>
            <a:ext cx="68762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/>
              <a:t>Ответ: 1)</a:t>
            </a:r>
            <a:r>
              <a:rPr lang="ru-RU" sz="2400" i="1" dirty="0" err="1"/>
              <a:t>М.П.Мусоргский</a:t>
            </a:r>
            <a:r>
              <a:rPr lang="ru-RU" sz="2400" i="1" dirty="0"/>
              <a:t> 2)</a:t>
            </a:r>
            <a:r>
              <a:rPr lang="ru-RU" sz="2400" i="1" dirty="0" err="1"/>
              <a:t>С.С.Прокофьев</a:t>
            </a:r>
            <a:r>
              <a:rPr lang="ru-RU" sz="2400" i="1" dirty="0"/>
              <a:t> 3) </a:t>
            </a:r>
            <a:r>
              <a:rPr lang="ru-RU" sz="2400" i="1" dirty="0" err="1"/>
              <a:t>П.И.Чайковский</a:t>
            </a:r>
            <a:endParaRPr lang="ru-RU" sz="2400" i="1" dirty="0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51520" y="1447782"/>
            <a:ext cx="80648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По фотографиям определите известных русских композиторов: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933981">
            <a:off x="3973708" y="4840641"/>
            <a:ext cx="1230831" cy="19024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avatars.mds.yandex.net/get-entity_search/1589423/978348063/S600xU_2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7" y="1942341"/>
            <a:ext cx="2356926" cy="29314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6"/>
          <a:stretch/>
        </p:blipFill>
        <p:spPr bwMode="auto">
          <a:xfrm>
            <a:off x="3411666" y="1972018"/>
            <a:ext cx="2320667" cy="2825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1" r="28261"/>
          <a:stretch/>
        </p:blipFill>
        <p:spPr bwMode="auto">
          <a:xfrm>
            <a:off x="6136935" y="1894018"/>
            <a:ext cx="2304257" cy="2981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5-конечная звезда 12"/>
          <p:cNvSpPr/>
          <p:nvPr/>
        </p:nvSpPr>
        <p:spPr>
          <a:xfrm>
            <a:off x="6467365" y="5040182"/>
            <a:ext cx="1152128" cy="95328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8" dur="59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28" grpId="0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886805" y="1884727"/>
            <a:ext cx="1411596" cy="2181858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2842" y="4410471"/>
            <a:ext cx="7975559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/>
              <a:t>Ответ: олицетворение – это средство художественной выразительности, которое наделяет неодушевлённые предметы признаками живого, пример - 3</a:t>
            </a:r>
            <a:endParaRPr lang="ru-RU" sz="2400" i="1" dirty="0" smtClean="0"/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59532" y="1540841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Объясните, что такое – </a:t>
            </a:r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олицетворение.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Выберите верный </a:t>
            </a:r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пример олицетворения:</a:t>
            </a:r>
            <a:endParaRPr lang="ru-RU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919" y="2619047"/>
            <a:ext cx="56166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Огненная рябина</a:t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Красный как помидор</a:t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Солнце улыбнулось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5-конечная звезда 11"/>
          <p:cNvSpPr/>
          <p:nvPr/>
        </p:nvSpPr>
        <p:spPr>
          <a:xfrm>
            <a:off x="4932040" y="2556749"/>
            <a:ext cx="1152128" cy="953285"/>
          </a:xfrm>
          <a:prstGeom prst="star5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3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712955" y="3515536"/>
            <a:ext cx="1099405" cy="1699315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51059" y="5537710"/>
            <a:ext cx="7677325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/>
              <a:t>Ответ: «Сказка о царе Салтане…» </a:t>
            </a:r>
            <a:r>
              <a:rPr lang="ru-RU" sz="2400" i="1" dirty="0" err="1" smtClean="0"/>
              <a:t>А.С.Пушкин</a:t>
            </a:r>
            <a:endParaRPr lang="ru-RU" sz="2400" i="1" dirty="0" smtClean="0"/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51059" y="1354813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Отгадайте по диалогу, о каком произведении идёт </a:t>
            </a:r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речь:</a:t>
            </a:r>
            <a:endParaRPr lang="ru-RU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t="1420" r="13012" b="-1420"/>
          <a:stretch/>
        </p:blipFill>
        <p:spPr bwMode="auto">
          <a:xfrm>
            <a:off x="6092781" y="2069194"/>
            <a:ext cx="2339752" cy="321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51059" y="2170391"/>
            <a:ext cx="561662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ж ты тих, как день ненастный?</a:t>
            </a:r>
            <a:b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Опечалился чему? –</a:t>
            </a:r>
            <a:b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Говорит она ему.</a:t>
            </a:r>
            <a:b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Князь </a:t>
            </a:r>
            <a:r>
              <a:rPr lang="ru-RU" sz="2400" b="1" i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Гвидон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ей отвечает:</a:t>
            </a:r>
            <a:b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Грусть-тоска меня съедает;</a:t>
            </a:r>
            <a:b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Чудо чудное </a:t>
            </a:r>
            <a:r>
              <a:rPr lang="ru-RU" sz="2400" b="1" i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завесть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Мне б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хотелось…»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4815555" y="4330216"/>
            <a:ext cx="1152128" cy="953285"/>
          </a:xfrm>
          <a:prstGeom prst="star5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5" dur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3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816014" y="2843434"/>
            <a:ext cx="1319210" cy="2039060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539552" y="5823069"/>
            <a:ext cx="7525344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/>
              <a:t>Ответ: 1) Вихри 2) дитя 3) соломой 4) застучит</a:t>
            </a:r>
            <a:endParaRPr lang="ru-RU" sz="2400" i="1" dirty="0" smtClean="0"/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205377" y="1410185"/>
            <a:ext cx="8763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Вставьте верные слова </a:t>
            </a:r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вместо 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пропусков в стихотворении: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6282" y="2362383"/>
            <a:ext cx="3225717" cy="27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-220342" y="2132238"/>
            <a:ext cx="561662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Буря мглою небо кроет,</a:t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1)…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снежные крутя;</a:t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То, как зверь, она завоет,</a:t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заплачет, как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2)…,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по кровле обветшалой</a:t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Вдруг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3)…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зашумит,</a:t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То, как путник запоздалый,</a:t>
            </a:r>
            <a:b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нам в окошко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4)…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4121293" y="4595342"/>
            <a:ext cx="1152128" cy="953285"/>
          </a:xfrm>
          <a:prstGeom prst="star5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5" dur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3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201992" y="2588942"/>
            <a:ext cx="1835696" cy="2837376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943180" y="5164708"/>
            <a:ext cx="1684604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/>
              <a:t>Ответ:</a:t>
            </a:r>
            <a:r>
              <a:rPr lang="ru-RU" sz="2800" i="1" dirty="0">
                <a:latin typeface="Georgia" pitchFamily="18" charset="0"/>
              </a:rPr>
              <a:t> 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445856" y="1617939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Отгадайте 8 имён героев сказок и мультфильмов: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7000"/>
                    </a14:imgEffect>
                    <a14:imgEffect>
                      <a14:brightnessContrast bright="-16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8116" y="2179716"/>
            <a:ext cx="4359145" cy="4258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64096" y="2169905"/>
            <a:ext cx="1152128" cy="953285"/>
          </a:xfrm>
          <a:prstGeom prst="star5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864096" y="3071643"/>
            <a:ext cx="1152128" cy="953285"/>
          </a:xfrm>
          <a:prstGeom prst="star5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864096" y="3968763"/>
            <a:ext cx="1152128" cy="953285"/>
          </a:xfrm>
          <a:prstGeom prst="star5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5" dur="59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9000"/>
                            </p:stCondLst>
                            <p:childTnLst>
                              <p:par>
                                <p:cTn id="28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9" dur="59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8000"/>
                            </p:stCondLst>
                            <p:childTnLst>
                              <p:par>
                                <p:cTn id="32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3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712052" y="5460526"/>
            <a:ext cx="4727934" cy="523220"/>
          </a:xfrm>
          <a:prstGeom prst="rect">
            <a:avLst/>
          </a:prstGeom>
          <a:solidFill>
            <a:srgbClr val="AF423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/>
              <a:t>Ответ: спектакль</a:t>
            </a:r>
            <a:endParaRPr lang="ru-RU" sz="2800" i="1" dirty="0" smtClean="0"/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445856" y="1645875"/>
            <a:ext cx="84969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  <a:t>Отгадайте ребус: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195736" y="4785225"/>
            <a:ext cx="1162024" cy="179610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6" b="21853"/>
          <a:stretch/>
        </p:blipFill>
        <p:spPr>
          <a:xfrm>
            <a:off x="768682" y="2387113"/>
            <a:ext cx="6960683" cy="1956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5-конечная звезда 16"/>
          <p:cNvSpPr/>
          <p:nvPr/>
        </p:nvSpPr>
        <p:spPr>
          <a:xfrm>
            <a:off x="6230129" y="4729991"/>
            <a:ext cx="1152128" cy="953285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3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1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411760" y="5761514"/>
            <a:ext cx="3464087" cy="523220"/>
          </a:xfrm>
          <a:prstGeom prst="rect">
            <a:avLst/>
          </a:prstGeom>
          <a:solidFill>
            <a:srgbClr val="AF423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/>
              <a:t>Ответ: билетёр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011497" y="1424912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Отгадайте ребус: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250366" y="3284984"/>
            <a:ext cx="1270984" cy="196451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152020"/>
            <a:ext cx="5844484" cy="2922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5-конечная звезда 12"/>
          <p:cNvSpPr/>
          <p:nvPr/>
        </p:nvSpPr>
        <p:spPr>
          <a:xfrm>
            <a:off x="6381169" y="5366089"/>
            <a:ext cx="1152128" cy="953285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3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2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1826700" y="5681705"/>
            <a:ext cx="6020684" cy="523220"/>
          </a:xfrm>
          <a:prstGeom prst="rect">
            <a:avLst/>
          </a:prstGeom>
          <a:solidFill>
            <a:srgbClr val="AF423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/>
              <a:t>Ответ: костюмер, значение №2</a:t>
            </a:r>
            <a:endParaRPr lang="ru-RU" sz="2800" i="1" dirty="0" smtClean="0"/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62429" y="1364329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Отгадайте слово и его значение: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401398" y="3809859"/>
            <a:ext cx="1445986" cy="2235014"/>
          </a:xfrm>
          <a:prstGeom prst="rect">
            <a:avLst/>
          </a:prstGeom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483037" y="8965456"/>
            <a:ext cx="5724000" cy="104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… пилот</a:t>
            </a:r>
          </a:p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( А что у вас?)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04" r="49466"/>
          <a:stretch/>
        </p:blipFill>
        <p:spPr bwMode="auto">
          <a:xfrm>
            <a:off x="5184191" y="1833368"/>
            <a:ext cx="3539524" cy="181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2429" y="2001701"/>
            <a:ext cx="482556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1)Сотрудник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проверяющий наличие билета на входе в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театр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Работник, ответственный за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изготовление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хранение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костюмов для театральных спектаклей.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профессиональный исполнитель различных ролей на сцене. </a:t>
            </a:r>
          </a:p>
        </p:txBody>
      </p:sp>
      <p:sp>
        <p:nvSpPr>
          <p:cNvPr id="13" name="5-конечная звезда 12"/>
          <p:cNvSpPr/>
          <p:nvPr/>
        </p:nvSpPr>
        <p:spPr>
          <a:xfrm>
            <a:off x="5160883" y="4076787"/>
            <a:ext cx="1152128" cy="953285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2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21" grpId="0" animBg="1"/>
      <p:bldP spid="9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5698968" y="4394675"/>
            <a:ext cx="2858632" cy="954107"/>
          </a:xfrm>
          <a:prstGeom prst="rect">
            <a:avLst/>
          </a:prstGeom>
          <a:solidFill>
            <a:srgbClr val="AF423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Ответ: балет «Щелкунчик»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827584" y="1484784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Отгадайте театральную постановку из 2 ребусов: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796136" y="2257080"/>
            <a:ext cx="1146958" cy="177281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35052"/>
            <a:ext cx="3986305" cy="19931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" y="4201519"/>
            <a:ext cx="4589052" cy="2294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5-конечная звезда 11"/>
          <p:cNvSpPr/>
          <p:nvPr/>
        </p:nvSpPr>
        <p:spPr>
          <a:xfrm>
            <a:off x="7446323" y="2336420"/>
            <a:ext cx="1152128" cy="953285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59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962641" y="4323494"/>
            <a:ext cx="1251930" cy="1935068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427261" y="5460875"/>
            <a:ext cx="7596844" cy="707886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i="1" dirty="0" smtClean="0"/>
              <a:t>Ответ: лишняя картина под №2, так как на ней изображён портрет, а на остальных двух – пейзаж</a:t>
            </a:r>
            <a:endParaRPr lang="ru-RU" sz="2000" i="1" dirty="0" smtClean="0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467439" y="1439727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Найдите лишнюю среди картин и объясните, почему: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54" y="2073226"/>
            <a:ext cx="2922117" cy="2096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t="46697"/>
          <a:stretch/>
        </p:blipFill>
        <p:spPr>
          <a:xfrm>
            <a:off x="6106789" y="2093507"/>
            <a:ext cx="2670244" cy="19107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10439" r="10069"/>
          <a:stretch/>
        </p:blipFill>
        <p:spPr>
          <a:xfrm>
            <a:off x="3583786" y="2073226"/>
            <a:ext cx="2315988" cy="2913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5-конечная звезда 15"/>
          <p:cNvSpPr/>
          <p:nvPr/>
        </p:nvSpPr>
        <p:spPr>
          <a:xfrm>
            <a:off x="6660232" y="4270512"/>
            <a:ext cx="1152128" cy="953285"/>
          </a:xfrm>
          <a:prstGeom prst="star5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3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6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195736" y="3210488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446166" y="3733581"/>
            <a:ext cx="4125834" cy="83099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Ответ: «У </a:t>
            </a:r>
            <a:r>
              <a:rPr lang="ru-RU" sz="2400" i="1" dirty="0" err="1" smtClean="0">
                <a:latin typeface="Georgia" pitchFamily="18" charset="0"/>
              </a:rPr>
              <a:t>Лукоморя</a:t>
            </a:r>
            <a:r>
              <a:rPr lang="ru-RU" sz="2400" i="1" dirty="0" smtClean="0">
                <a:latin typeface="Georgia" pitchFamily="18" charset="0"/>
              </a:rPr>
              <a:t> дуб зелёный…» А.С. Пушкин</a:t>
            </a:r>
            <a:endParaRPr lang="ru-RU" sz="2400" i="1" dirty="0" smtClean="0">
              <a:latin typeface="Georgia" pitchFamily="18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457905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По фрагменту иллюстрации отгадайте название отрывка и автора </a:t>
            </a:r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произведения:</a:t>
            </a:r>
            <a:endParaRPr lang="ru-RU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396" y="2278975"/>
            <a:ext cx="3483102" cy="3654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5-конечная звезда 10"/>
          <p:cNvSpPr/>
          <p:nvPr/>
        </p:nvSpPr>
        <p:spPr>
          <a:xfrm>
            <a:off x="1047831" y="4954810"/>
            <a:ext cx="1152128" cy="953285"/>
          </a:xfrm>
          <a:prstGeom prst="star5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6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1" y="4653136"/>
            <a:ext cx="1138264" cy="1759378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45353" y="5660666"/>
            <a:ext cx="7848977" cy="46166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/>
              <a:t>Ответы: 1) «Золушка» 2) «Белоснежка и 7 гномов»</a:t>
            </a:r>
            <a:endParaRPr lang="ru-RU" sz="2400" i="1" dirty="0" smtClean="0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717523" y="1432270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Отгадайте 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название сказок по волшебному предмету: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783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994" y="2173007"/>
            <a:ext cx="3177366" cy="317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050" y="1810369"/>
            <a:ext cx="3672408" cy="36724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20030" y="2202173"/>
            <a:ext cx="437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bg2">
                    <a:lumMod val="10000"/>
                  </a:schemeClr>
                </a:solidFill>
              </a:rPr>
              <a:t>2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33622" y="2217414"/>
            <a:ext cx="437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bg2">
                    <a:lumMod val="10000"/>
                  </a:schemeClr>
                </a:solidFill>
              </a:rPr>
              <a:t>1</a:t>
            </a:r>
            <a:endParaRPr lang="ru-RU" sz="28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7" name="5-конечная звезда 16"/>
          <p:cNvSpPr/>
          <p:nvPr/>
        </p:nvSpPr>
        <p:spPr>
          <a:xfrm>
            <a:off x="7524329" y="4131419"/>
            <a:ext cx="1152128" cy="953285"/>
          </a:xfrm>
          <a:prstGeom prst="star5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5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59532" y="5809657"/>
            <a:ext cx="7956884" cy="52322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/>
              <a:t>Ответ: 1) лампа Джина 2) перчатки </a:t>
            </a:r>
            <a:endParaRPr lang="ru-RU" sz="2800" i="1" dirty="0" smtClean="0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35538" y="1374858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Отгадайте, какой предмет закрыт на иллюстрации:</a:t>
            </a: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87040" y="3187339"/>
            <a:ext cx="1230956" cy="19026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10611" r="27036"/>
          <a:stretch/>
        </p:blipFill>
        <p:spPr>
          <a:xfrm>
            <a:off x="3026802" y="2252981"/>
            <a:ext cx="3090396" cy="2921676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5253102" y="3384082"/>
            <a:ext cx="864096" cy="87416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9059" y="1909724"/>
            <a:ext cx="2030297" cy="3608191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7132159" y="4737575"/>
            <a:ext cx="864096" cy="87416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5-конечная звезда 16"/>
          <p:cNvSpPr/>
          <p:nvPr/>
        </p:nvSpPr>
        <p:spPr>
          <a:xfrm>
            <a:off x="573876" y="2032194"/>
            <a:ext cx="1152128" cy="953285"/>
          </a:xfrm>
          <a:prstGeom prst="star5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5" dur="59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6" grpId="0" animBg="1"/>
      <p:bldP spid="3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-2036826" y="3316287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49797" y="1992848"/>
            <a:ext cx="8640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669360"/>
            <a:ext cx="1440160" cy="18864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2307" y="2276872"/>
            <a:ext cx="7915940" cy="2862322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just">
              <a:buAutoNum type="arabicPeriod"/>
            </a:pPr>
            <a:r>
              <a:rPr lang="ru-RU" sz="36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мне понравилось…</a:t>
            </a:r>
            <a:br>
              <a:rPr lang="ru-RU" sz="36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 smtClean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indent="-914400" algn="just">
              <a:buAutoNum type="arabicPeriod"/>
            </a:pPr>
            <a:r>
              <a:rPr lang="ru-RU" sz="36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могу похвалить себя за…</a:t>
            </a:r>
            <a:br>
              <a:rPr lang="ru-RU" sz="36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 smtClean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indent="-914400" algn="just">
              <a:buAutoNum type="arabicPeriod"/>
            </a:pPr>
            <a:r>
              <a:rPr lang="ru-RU" sz="36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меня получилось…</a:t>
            </a:r>
            <a:endParaRPr lang="ru-RU" sz="3600" b="1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87697" y="422006"/>
            <a:ext cx="331141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4"/>
                </a:solidFill>
              </a:rPr>
              <a:t>Конец игры</a:t>
            </a:r>
            <a:endParaRPr lang="ru-RU" sz="4800" b="1" dirty="0">
              <a:ln/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2214</TotalTime>
  <Words>626</Words>
  <Application>Microsoft Office PowerPoint</Application>
  <PresentationFormat>Экран (4:3)</PresentationFormat>
  <Paragraphs>119</Paragraphs>
  <Slides>19</Slides>
  <Notes>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Мария</cp:lastModifiedBy>
  <cp:revision>110</cp:revision>
  <dcterms:created xsi:type="dcterms:W3CDTF">2014-01-06T16:00:12Z</dcterms:created>
  <dcterms:modified xsi:type="dcterms:W3CDTF">2025-04-21T22:00:30Z</dcterms:modified>
</cp:coreProperties>
</file>